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9" r:id="rId5"/>
    <p:sldId id="306" r:id="rId6"/>
    <p:sldId id="313" r:id="rId7"/>
    <p:sldId id="311" r:id="rId8"/>
    <p:sldId id="296" r:id="rId9"/>
    <p:sldId id="314" r:id="rId10"/>
    <p:sldId id="287" r:id="rId11"/>
    <p:sldId id="305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4148" autoAdjust="0"/>
  </p:normalViewPr>
  <p:slideViewPr>
    <p:cSldViewPr snapToGrid="0">
      <p:cViewPr varScale="1">
        <p:scale>
          <a:sx n="84" d="100"/>
          <a:sy n="84" d="100"/>
        </p:scale>
        <p:origin x="3264" y="9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04/05/2022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04/05/2022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Qui suis-je ? </a:t>
            </a:r>
          </a:p>
          <a:p>
            <a:pPr rtl="0"/>
            <a:r>
              <a:rPr lang="fr-FR" dirty="0"/>
              <a:t>Pourquoi ai-je choisi cette filière, ce secteur ?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Dans quelle entreprise suis-je 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Quel est mon objectif professionnel 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Quel est mon projet 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Lien avec la filière de formation ?</a:t>
            </a:r>
          </a:p>
          <a:p>
            <a:pPr rtl="0"/>
            <a:r>
              <a:rPr lang="fr-FR" dirty="0"/>
              <a:t>Quelle est mon interrogation de départ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 m’y suis-je pris(e) pour travailler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9193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 est le sujet central de ma veille ? (secteur, filière, entreprise, marché) </a:t>
            </a:r>
          </a:p>
          <a:p>
            <a:r>
              <a:rPr lang="fr-FR" dirty="0"/>
              <a:t>Pourquoi ? Manque hybride, bouture, cours, conseils, plantes exotiques, légumes moins communs, ajout de ses plantes, </a:t>
            </a:r>
            <a:r>
              <a:rPr lang="fr-FR" dirty="0" err="1"/>
              <a:t>bonzai</a:t>
            </a:r>
            <a:r>
              <a:rPr lang="fr-FR" dirty="0"/>
              <a:t>, terrarium</a:t>
            </a:r>
          </a:p>
          <a:p>
            <a:r>
              <a:rPr lang="fr-FR" dirty="0"/>
              <a:t>Cibles =  43% en 2020 chez les jeunes de moins de 40 ans notamment pour la création des potagers. Parmi ces jeunes 94%</a:t>
            </a:r>
          </a:p>
          <a:p>
            <a:r>
              <a:rPr lang="fr-FR" dirty="0"/>
              <a:t>Qu’ai-je découvert dans ma démarche ? </a:t>
            </a:r>
          </a:p>
          <a:p>
            <a:br>
              <a:rPr lang="fr-FR" dirty="0"/>
            </a:b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PlantNet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= Plant Net (US)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LeafSnap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= 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Appixi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(US)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PlantSnap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=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PlantSnap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(US)</a:t>
            </a:r>
          </a:p>
          <a:p>
            <a:r>
              <a:rPr lang="fr-FR" dirty="0" err="1"/>
              <a:t>NatureID</a:t>
            </a:r>
            <a:r>
              <a:rPr lang="fr-FR" dirty="0"/>
              <a:t> = AIBY </a:t>
            </a:r>
            <a:r>
              <a:rPr lang="fr-FR" dirty="0" err="1"/>
              <a:t>Inc</a:t>
            </a:r>
            <a:r>
              <a:rPr lang="fr-FR" dirty="0"/>
              <a:t> (US)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PictureThis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 = Glority LLC (Chine)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Planter - Garden Planner 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Percula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Gardroid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- L'app du potager Dimitri De 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Kerf</a:t>
            </a:r>
            <a:endParaRPr lang="fr-F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Framework : ’utilisation d’un Framework permet donc d’éviter la duplication de code en créant une seule application cross-platform à l’aide d’un langage commun (généralement en JavaScript et HTML) pour ensuite le compiler dans langage qui sera compatible sur chacune des plateformes citées précédemment. </a:t>
            </a:r>
          </a:p>
          <a:p>
            <a:r>
              <a:rPr lang="fr-FR" dirty="0"/>
              <a:t>Ionic : </a:t>
            </a:r>
            <a:r>
              <a:rPr lang="fr-FR" dirty="0" err="1"/>
              <a:t>lang</a:t>
            </a:r>
            <a:r>
              <a:rPr lang="fr-FR" dirty="0"/>
              <a:t> web </a:t>
            </a:r>
            <a:r>
              <a:rPr lang="fr-FR" dirty="0" err="1"/>
              <a:t>angular</a:t>
            </a:r>
            <a:r>
              <a:rPr lang="fr-FR" dirty="0"/>
              <a:t>, </a:t>
            </a:r>
            <a:r>
              <a:rPr lang="fr-FR" dirty="0" err="1"/>
              <a:t>typescipt</a:t>
            </a:r>
            <a:endParaRPr lang="fr-FR" dirty="0"/>
          </a:p>
          <a:p>
            <a:r>
              <a:rPr lang="fr-FR" dirty="0"/>
              <a:t>Flutter : Dart</a:t>
            </a:r>
          </a:p>
          <a:p>
            <a:r>
              <a:rPr lang="fr-FR" dirty="0"/>
              <a:t>RN : JS</a:t>
            </a:r>
          </a:p>
          <a:p>
            <a:r>
              <a:rPr lang="fr-FR" dirty="0"/>
              <a:t>API : trouve des bdd mais pas d’api open source, exemple : Association national du jardinage américain </a:t>
            </a:r>
          </a:p>
          <a:p>
            <a:r>
              <a:rPr lang="fr-FR" dirty="0"/>
              <a:t>IoT : très chère</a:t>
            </a:r>
          </a:p>
          <a:p>
            <a:r>
              <a:rPr lang="fr-FR" dirty="0"/>
              <a:t>Machine Learning : reconnaissance nuisible maladie agroalimentaire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Qu’est-ce que cette veille a permis de mettre en lumière ?</a:t>
            </a:r>
          </a:p>
          <a:p>
            <a:r>
              <a:rPr lang="fr-FR" dirty="0"/>
              <a:t>En quoi elle nourrit ou modifie votre projet professionnel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4463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855" y="1901952"/>
            <a:ext cx="8881145" cy="23876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Quel avenir pour les applications mobiles de jardinage ?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6855" y="4379976"/>
            <a:ext cx="8881145" cy="57279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Deblaecker Jérémy </a:t>
            </a:r>
          </a:p>
          <a:p>
            <a:pPr rtl="0"/>
            <a:r>
              <a:rPr lang="fr-FR" dirty="0"/>
              <a:t>M1 – Développement logiciel, mobile et IoT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709" y="1395091"/>
            <a:ext cx="2530581" cy="841248"/>
          </a:xfrm>
        </p:spPr>
        <p:txBody>
          <a:bodyPr rtlCol="0" anchor="ctr">
            <a:normAutofit/>
          </a:bodyPr>
          <a:lstStyle/>
          <a:p>
            <a:pPr rtl="0"/>
            <a:r>
              <a:rPr lang="fr-FR" sz="3200" dirty="0"/>
              <a:t>Présentation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fr-FR" dirty="0"/>
              <a:t>2022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fr-FR" smtClean="0"/>
              <a:pPr rtl="0">
                <a:spcAft>
                  <a:spcPts val="600"/>
                </a:spcAft>
              </a:pPr>
              <a:t>2</a:t>
            </a:fld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722A3D2-C84C-7F92-F92D-3C9455A2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01" y="3913465"/>
            <a:ext cx="2743200" cy="6125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FR" sz="2800" dirty="0"/>
              <a:t>Qui suis-je ?</a:t>
            </a:r>
          </a:p>
        </p:txBody>
      </p:sp>
      <p:pic>
        <p:nvPicPr>
          <p:cNvPr id="26" name="Graphisme 26" descr="Utilisateur contour">
            <a:extLst>
              <a:ext uri="{FF2B5EF4-FFF2-40B4-BE49-F238E27FC236}">
                <a16:creationId xmlns:a16="http://schemas.microsoft.com/office/drawing/2014/main" id="{06DBA44C-A9FD-F599-A609-0E40701C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67033" y="2920940"/>
            <a:ext cx="731520" cy="731520"/>
          </a:xfrm>
          <a:prstGeom prst="rect">
            <a:avLst/>
          </a:prstGeom>
        </p:spPr>
      </p:pic>
      <p:pic>
        <p:nvPicPr>
          <p:cNvPr id="27" name="Graphisme 28" descr="Smartphone contour">
            <a:extLst>
              <a:ext uri="{FF2B5EF4-FFF2-40B4-BE49-F238E27FC236}">
                <a16:creationId xmlns:a16="http://schemas.microsoft.com/office/drawing/2014/main" id="{67241E43-231B-27E4-20E2-29AA6F816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10227" y="2920940"/>
            <a:ext cx="731520" cy="731520"/>
          </a:xfrm>
          <a:prstGeom prst="rect">
            <a:avLst/>
          </a:prstGeom>
        </p:spPr>
      </p:pic>
      <p:pic>
        <p:nvPicPr>
          <p:cNvPr id="28" name="Graphisme 28" descr="Ordinateur portable contour">
            <a:extLst>
              <a:ext uri="{FF2B5EF4-FFF2-40B4-BE49-F238E27FC236}">
                <a16:creationId xmlns:a16="http://schemas.microsoft.com/office/drawing/2014/main" id="{ADC93D03-EA19-37AE-EAE9-56351DCD5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73681" y="2920940"/>
            <a:ext cx="731520" cy="731520"/>
          </a:xfrm>
          <a:prstGeom prst="rect">
            <a:avLst/>
          </a:prstGeom>
        </p:spPr>
      </p:pic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0651117-855D-4E95-B82C-B0B445082F63}"/>
              </a:ext>
            </a:extLst>
          </p:cNvPr>
          <p:cNvSpPr txBox="1">
            <a:spLocks/>
          </p:cNvSpPr>
          <p:nvPr/>
        </p:nvSpPr>
        <p:spPr>
          <a:xfrm>
            <a:off x="4767841" y="3935791"/>
            <a:ext cx="2743200" cy="590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/>
              <a:t>Mon parcours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80BFAEA7-6020-2E06-564E-C79AC5FD4658}"/>
              </a:ext>
            </a:extLst>
          </p:cNvPr>
          <p:cNvSpPr txBox="1">
            <a:spLocks/>
          </p:cNvSpPr>
          <p:nvPr/>
        </p:nvSpPr>
        <p:spPr>
          <a:xfrm>
            <a:off x="8103877" y="3935791"/>
            <a:ext cx="2743200" cy="472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/>
              <a:t>Mon projet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88B92-E5F9-3FA2-3026-C3DC0F8F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468" y="1544700"/>
            <a:ext cx="5285064" cy="72032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kern="1200" dirty="0">
                <a:latin typeface="+mj-lt"/>
                <a:ea typeface="+mj-ea"/>
                <a:cs typeface="+mj-cs"/>
              </a:rPr>
              <a:t>Démarche méthodologique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3350C41-41BA-E21D-A6AE-7F8D69CC57C6}"/>
              </a:ext>
            </a:extLst>
          </p:cNvPr>
          <p:cNvSpPr txBox="1">
            <a:spLocks/>
          </p:cNvSpPr>
          <p:nvPr/>
        </p:nvSpPr>
        <p:spPr>
          <a:xfrm>
            <a:off x="3261472" y="2562008"/>
            <a:ext cx="2066544" cy="36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fr-FR" sz="1800" b="0" kern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34856F-5E86-6CD0-ABED-12F42ECC9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1665" y="3027300"/>
            <a:ext cx="3575915" cy="22860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Etude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Université de Exeter (Flower Power, l’impacte des plantes sur l’humain)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Google Play Store et Apple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Sondage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Axiom</a:t>
            </a:r>
            <a:r>
              <a:rPr lang="fr-FR" dirty="0"/>
              <a:t> (Jardinage pendant la crise du COVID-19)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8834034-74CA-22CE-F5E5-75F07D8CC093}"/>
              </a:ext>
            </a:extLst>
          </p:cNvPr>
          <p:cNvSpPr txBox="1">
            <a:spLocks/>
          </p:cNvSpPr>
          <p:nvPr/>
        </p:nvSpPr>
        <p:spPr>
          <a:xfrm>
            <a:off x="7770470" y="2554434"/>
            <a:ext cx="2066544" cy="36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fr-FR" sz="1800" b="0" kern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Mots clés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B3472C-72C6-E786-5557-437029A27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70865" y="3027300"/>
            <a:ext cx="3479470" cy="22860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Application mobile jardinage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Reconnaissance plantes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Application potager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Sondage jardinage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COVID-19 jardinage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4340F91-A17F-9217-7F34-949E90E0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kern="1200" dirty="0">
                <a:latin typeface="+mn-lt"/>
                <a:ea typeface="+mn-ea"/>
                <a:cs typeface="+mn-cs"/>
              </a:rPr>
              <a:t>2022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077C29E-B492-EC49-1BB3-C6945E29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fr-FR" smtClean="0"/>
              <a:pPr>
                <a:spcAft>
                  <a:spcPts val="600"/>
                </a:spcAft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03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Autofit/>
          </a:bodyPr>
          <a:lstStyle/>
          <a:p>
            <a:pPr rtl="0"/>
            <a:r>
              <a:rPr lang="fr-FR" sz="4000" dirty="0"/>
              <a:t>Étude de marché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u="sng" dirty="0"/>
              <a:t>Entreprises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Géant du milieu :  Applications de reconnaissance de plante</a:t>
            </a:r>
          </a:p>
          <a:p>
            <a:pPr rtl="0"/>
            <a:r>
              <a:rPr lang="fr-FR" dirty="0"/>
              <a:t>Glority LLC, Plant Snap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Petites entreprises : </a:t>
            </a:r>
          </a:p>
          <a:p>
            <a:pPr rtl="0"/>
            <a:r>
              <a:rPr lang="fr-FR" dirty="0" err="1"/>
              <a:t>Percula</a:t>
            </a:r>
            <a:r>
              <a:rPr lang="fr-FR" dirty="0"/>
              <a:t>, </a:t>
            </a:r>
            <a:r>
              <a:rPr lang="fr-FR" dirty="0" err="1"/>
              <a:t>Gardroid</a:t>
            </a:r>
            <a:endParaRPr lang="fr-F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pPr rtl="0"/>
            <a:r>
              <a:rPr lang="fr-FR" u="sng" dirty="0"/>
              <a:t>Cibles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Jeunes découvrant le jardinage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Jardinier occasionnel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rtl="0"/>
            <a:r>
              <a:rPr lang="fr-FR" u="sng" dirty="0"/>
              <a:t>Types d’applications 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Informationnelles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Gestion de potager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Reconnaissance des plantes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25" name="Graphique 24" descr="Arrosage des plantes contour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71432" y="2727326"/>
            <a:ext cx="731520" cy="731520"/>
          </a:xfrm>
          <a:prstGeom prst="rect">
            <a:avLst/>
          </a:prstGeom>
        </p:spPr>
      </p:pic>
      <p:pic>
        <p:nvPicPr>
          <p:cNvPr id="27" name="Graphisme 26" descr="Utilisateur contour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sme 28" descr="Ville contour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52" y="274467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Technologies</a:t>
            </a:r>
          </a:p>
        </p:txBody>
      </p:sp>
      <p:sp>
        <p:nvSpPr>
          <p:cNvPr id="40" name="Espace réservé du contenu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68613" y="2065553"/>
            <a:ext cx="4114800" cy="274320"/>
          </a:xfrm>
        </p:spPr>
        <p:txBody>
          <a:bodyPr rtlCol="0"/>
          <a:lstStyle/>
          <a:p>
            <a:pPr rtl="0"/>
            <a:r>
              <a:rPr lang="fr-FR" dirty="0"/>
              <a:t>Framework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613" y="2361108"/>
            <a:ext cx="4114800" cy="9980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2400" dirty="0"/>
              <a:t>Ionic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2400" dirty="0"/>
              <a:t>React Native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2400" dirty="0"/>
              <a:t>Flutter</a:t>
            </a:r>
          </a:p>
        </p:txBody>
      </p:sp>
      <p:sp>
        <p:nvSpPr>
          <p:cNvPr id="43" name="Espace réservé du contenu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68613" y="3705102"/>
            <a:ext cx="4114800" cy="274320"/>
          </a:xfrm>
        </p:spPr>
        <p:txBody>
          <a:bodyPr rtlCol="0"/>
          <a:lstStyle/>
          <a:p>
            <a:pPr rtl="0"/>
            <a:r>
              <a:rPr lang="fr-FR" dirty="0"/>
              <a:t>IOT</a:t>
            </a:r>
          </a:p>
        </p:txBody>
      </p:sp>
      <p:sp>
        <p:nvSpPr>
          <p:cNvPr id="42" name="Espace réservé du contenu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68613" y="4000656"/>
            <a:ext cx="4114800" cy="1120245"/>
          </a:xfrm>
        </p:spPr>
        <p:txBody>
          <a:bodyPr rtlCol="0">
            <a:normAutofit fontScale="25000" lnSpcReduction="2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9600" dirty="0"/>
              <a:t>Mesure de l’humidité et de l’eau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9600" dirty="0"/>
              <a:t>Luminosité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9600" dirty="0"/>
              <a:t>Nutriments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 sz="1300" dirty="0"/>
          </a:p>
        </p:txBody>
      </p:sp>
      <p:sp>
        <p:nvSpPr>
          <p:cNvPr id="41" name="Espace réservé du contenu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6240" y="2065553"/>
            <a:ext cx="4114800" cy="274320"/>
          </a:xfrm>
        </p:spPr>
        <p:txBody>
          <a:bodyPr rtlCol="0"/>
          <a:lstStyle/>
          <a:p>
            <a:pPr rtl="0"/>
            <a:r>
              <a:rPr lang="fr-FR" dirty="0"/>
              <a:t>API</a:t>
            </a:r>
          </a:p>
        </p:txBody>
      </p:sp>
      <p:sp>
        <p:nvSpPr>
          <p:cNvPr id="39" name="Espace réservé du contenu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16241" y="2361108"/>
            <a:ext cx="4114800" cy="998030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-FR" sz="2400" dirty="0"/>
              <a:t>Aucune API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/>
          </a:p>
        </p:txBody>
      </p:sp>
      <p:sp>
        <p:nvSpPr>
          <p:cNvPr id="24" name="Espace réservé du contenu 31">
            <a:extLst>
              <a:ext uri="{FF2B5EF4-FFF2-40B4-BE49-F238E27FC236}">
                <a16:creationId xmlns:a16="http://schemas.microsoft.com/office/drawing/2014/main" id="{EBF7267E-D239-A5A4-B09A-05E5A6CC569B}"/>
              </a:ext>
            </a:extLst>
          </p:cNvPr>
          <p:cNvSpPr txBox="1">
            <a:spLocks/>
          </p:cNvSpPr>
          <p:nvPr/>
        </p:nvSpPr>
        <p:spPr>
          <a:xfrm>
            <a:off x="6416240" y="3705102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Machine Learning</a:t>
            </a:r>
          </a:p>
        </p:txBody>
      </p:sp>
      <p:sp>
        <p:nvSpPr>
          <p:cNvPr id="25" name="Espace réservé du contenu 30">
            <a:extLst>
              <a:ext uri="{FF2B5EF4-FFF2-40B4-BE49-F238E27FC236}">
                <a16:creationId xmlns:a16="http://schemas.microsoft.com/office/drawing/2014/main" id="{31AF4213-1ED4-DF9E-B358-A2D6C13DF39D}"/>
              </a:ext>
            </a:extLst>
          </p:cNvPr>
          <p:cNvSpPr txBox="1">
            <a:spLocks/>
          </p:cNvSpPr>
          <p:nvPr/>
        </p:nvSpPr>
        <p:spPr>
          <a:xfrm>
            <a:off x="6408587" y="4156678"/>
            <a:ext cx="4114800" cy="112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Applications de reconnaissance de plantes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88B92-E5F9-3FA2-3026-C3DC0F8F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468" y="1544700"/>
            <a:ext cx="5285064" cy="720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kern="12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4340F91-A17F-9217-7F34-949E90E0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kern="1200" dirty="0">
                <a:latin typeface="+mn-lt"/>
                <a:ea typeface="+mn-ea"/>
                <a:cs typeface="+mn-cs"/>
              </a:rPr>
              <a:t>2022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077C29E-B492-EC49-1BB3-C6945E29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09DDBAA-8504-58CE-688F-C44E5A834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594610"/>
            <a:ext cx="9674352" cy="30632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Manque d’applications liant tous les aspects du jardinage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Peu d’applications française populaire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Intérêt du jardinage en hausse depuis le COVID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Manque de conseils / 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71599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Photo d’une plante à côté d’un canapé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r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 rtlCol="0"/>
          <a:lstStyle/>
          <a:p>
            <a:pPr rtl="0"/>
            <a:r>
              <a:rPr lang="fr-FR" spc="-80" dirty="0"/>
              <a:t>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768367"/>
            <a:ext cx="4416552" cy="24453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dirty="0"/>
              <a:t>La crise du COVID-19 ayant soulevé l'intérêt de la population pour les activités en extérieur, comment pouvons-nous développer une application mobile qui liera tous les aspects du jardinage sur marché un concurrentiel ?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Merci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fr-FR" dirty="0"/>
              <a:t>Deblaecker Jérémy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{9D08C262-B433-4FAD-911C-8190E0F228D4}tf10081922_win32</Template>
  <TotalTime>1666</TotalTime>
  <Words>512</Words>
  <Application>Microsoft Office PowerPoint</Application>
  <PresentationFormat>Grand écran</PresentationFormat>
  <Paragraphs>109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</vt:lpstr>
      <vt:lpstr>Quire Sans Pro Light</vt:lpstr>
      <vt:lpstr>Roboto</vt:lpstr>
      <vt:lpstr>Tisa Offc Serif Pro</vt:lpstr>
      <vt:lpstr>Thème Office</vt:lpstr>
      <vt:lpstr>Quel avenir pour les applications mobiles de jardinage ?</vt:lpstr>
      <vt:lpstr>Présentation</vt:lpstr>
      <vt:lpstr>Démarche méthodologique</vt:lpstr>
      <vt:lpstr>Étude de marché</vt:lpstr>
      <vt:lpstr>Technologies</vt:lpstr>
      <vt:lpstr>Conclusion</vt:lpstr>
      <vt:lpstr>Problématique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Quel avenir pour les applications mobiles de jardinage ?</dc:title>
  <dc:creator>Jérémy Deblaecker</dc:creator>
  <cp:lastModifiedBy>Jérémy Deblaecker</cp:lastModifiedBy>
  <cp:revision>16</cp:revision>
  <dcterms:created xsi:type="dcterms:W3CDTF">2022-05-03T07:21:45Z</dcterms:created>
  <dcterms:modified xsi:type="dcterms:W3CDTF">2022-05-04T21:19:50Z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